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136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16E530-EE76-4D6C-ABAE-A4ECEB33EBCE}"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2691206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6E530-EE76-4D6C-ABAE-A4ECEB33EBCE}"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332834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6E530-EE76-4D6C-ABAE-A4ECEB33EBCE}"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371117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6E530-EE76-4D6C-ABAE-A4ECEB33EBCE}"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924776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6E530-EE76-4D6C-ABAE-A4ECEB33EBCE}"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3635793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16E530-EE76-4D6C-ABAE-A4ECEB33EBCE}"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233114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16E530-EE76-4D6C-ABAE-A4ECEB33EBCE}" type="datetimeFigureOut">
              <a:rPr lang="en-US" smtClean="0"/>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2448942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16E530-EE76-4D6C-ABAE-A4ECEB33EBCE}"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314181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6E530-EE76-4D6C-ABAE-A4ECEB33EBCE}" type="datetimeFigureOut">
              <a:rPr lang="en-US" smtClean="0"/>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79676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6E530-EE76-4D6C-ABAE-A4ECEB33EBCE}"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74906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6E530-EE76-4D6C-ABAE-A4ECEB33EBCE}"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41914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D16E530-EE76-4D6C-ABAE-A4ECEB33EBCE}" type="datetimeFigureOut">
              <a:rPr lang="en-US" smtClean="0"/>
              <a:t>9/14/2018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7CDBE36-A0F0-49BA-A78D-CD0546164ADC}" type="slidenum">
              <a:rPr lang="en-US" smtClean="0"/>
              <a:t>‹#›</a:t>
            </a:fld>
            <a:endParaRPr lang="en-US"/>
          </a:p>
        </p:txBody>
      </p:sp>
    </p:spTree>
    <p:extLst>
      <p:ext uri="{BB962C8B-B14F-4D97-AF65-F5344CB8AC3E}">
        <p14:creationId xmlns:p14="http://schemas.microsoft.com/office/powerpoint/2010/main" val="25861642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50000" sy="50000" flip="none" algn="tl"/>
        </a:blipFill>
        <a:effectLst/>
      </p:bgPr>
    </p:bg>
    <p:spTree>
      <p:nvGrpSpPr>
        <p:cNvPr id="1" name=""/>
        <p:cNvGrpSpPr/>
        <p:nvPr/>
      </p:nvGrpSpPr>
      <p:grpSpPr>
        <a:xfrm>
          <a:off x="0" y="0"/>
          <a:ext cx="0" cy="0"/>
          <a:chOff x="0" y="0"/>
          <a:chExt cx="0" cy="0"/>
        </a:xfrm>
      </p:grpSpPr>
      <p:sp>
        <p:nvSpPr>
          <p:cNvPr id="6" name="Rectangle 5"/>
          <p:cNvSpPr/>
          <p:nvPr/>
        </p:nvSpPr>
        <p:spPr>
          <a:xfrm>
            <a:off x="1589584" y="304800"/>
            <a:ext cx="5636716" cy="234315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lumMod val="75000"/>
                    <a:lumOff val="25000"/>
                  </a:schemeClr>
                </a:solidFill>
                <a:latin typeface="Century Gothic" panose="020B0502020202020204" pitchFamily="34" charset="0"/>
              </a:rPr>
              <a:t>        Miss Howe’s</a:t>
            </a:r>
          </a:p>
          <a:p>
            <a:pPr algn="ctr"/>
            <a:r>
              <a:rPr lang="en-US" sz="3600" dirty="0" smtClean="0">
                <a:solidFill>
                  <a:schemeClr val="tx1">
                    <a:lumMod val="75000"/>
                    <a:lumOff val="25000"/>
                  </a:schemeClr>
                </a:solidFill>
                <a:latin typeface="Century Gothic" panose="020B0502020202020204" pitchFamily="34" charset="0"/>
              </a:rPr>
              <a:t> </a:t>
            </a:r>
          </a:p>
          <a:p>
            <a:pPr algn="ctr"/>
            <a:r>
              <a:rPr lang="en-US" sz="3600" dirty="0" smtClean="0">
                <a:solidFill>
                  <a:schemeClr val="tx1">
                    <a:lumMod val="75000"/>
                    <a:lumOff val="25000"/>
                  </a:schemeClr>
                </a:solidFill>
                <a:latin typeface="Century Gothic" panose="020B0502020202020204" pitchFamily="34" charset="0"/>
              </a:rPr>
              <a:t>       Classroom News</a:t>
            </a:r>
            <a:endParaRPr lang="en-US" sz="3600" dirty="0">
              <a:solidFill>
                <a:schemeClr val="tx1">
                  <a:lumMod val="75000"/>
                  <a:lumOff val="25000"/>
                </a:schemeClr>
              </a:solidFill>
              <a:latin typeface="Century Gothic" panose="020B0502020202020204" pitchFamily="34" charset="0"/>
            </a:endParaRPr>
          </a:p>
        </p:txBody>
      </p:sp>
      <p:pic>
        <p:nvPicPr>
          <p:cNvPr id="4" name="Picture 3"/>
          <p:cNvPicPr>
            <a:picLocks noChangeAspect="1"/>
          </p:cNvPicPr>
          <p:nvPr/>
        </p:nvPicPr>
        <p:blipFill>
          <a:blip r:embed="rId3" cstate="print">
            <a:biLevel thresh="75000"/>
            <a:extLst>
              <a:ext uri="{28A0092B-C50C-407E-A947-70E740481C1C}">
                <a14:useLocalDpi xmlns:a14="http://schemas.microsoft.com/office/drawing/2010/main" val="0"/>
              </a:ext>
            </a:extLst>
          </a:blip>
          <a:stretch>
            <a:fillRect/>
          </a:stretch>
        </p:blipFill>
        <p:spPr>
          <a:xfrm>
            <a:off x="152399" y="87128"/>
            <a:ext cx="2899769" cy="2923805"/>
          </a:xfrm>
          <a:prstGeom prst="rect">
            <a:avLst/>
          </a:prstGeom>
          <a:effectLst>
            <a:outerShdw blurRad="50800" dist="38100" dir="2700000" algn="tl" rotWithShape="0">
              <a:prstClr val="black">
                <a:alpha val="40000"/>
              </a:prstClr>
            </a:outerShdw>
          </a:effectLst>
        </p:spPr>
      </p:pic>
      <p:sp>
        <p:nvSpPr>
          <p:cNvPr id="7" name="Rectangle 6"/>
          <p:cNvSpPr/>
          <p:nvPr/>
        </p:nvSpPr>
        <p:spPr>
          <a:xfrm>
            <a:off x="449760" y="3010933"/>
            <a:ext cx="3486150" cy="6685517"/>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solidFill>
                  <a:schemeClr val="tx1">
                    <a:lumMod val="75000"/>
                    <a:lumOff val="25000"/>
                  </a:schemeClr>
                </a:solidFill>
                <a:latin typeface="Century Gothic" panose="020B0502020202020204" pitchFamily="34" charset="0"/>
              </a:rPr>
              <a:t>A Look At Next Week:</a:t>
            </a:r>
          </a:p>
          <a:p>
            <a:pPr marL="285750" indent="-285750">
              <a:lnSpc>
                <a:spcPct val="150000"/>
              </a:lnSpc>
              <a:buFontTx/>
              <a:buChar char="-"/>
            </a:pPr>
            <a:r>
              <a:rPr lang="en-US" sz="1100" b="1" dirty="0" smtClean="0">
                <a:solidFill>
                  <a:schemeClr val="tx1">
                    <a:lumMod val="75000"/>
                    <a:lumOff val="25000"/>
                  </a:schemeClr>
                </a:solidFill>
                <a:latin typeface="Century Gothic" panose="020B0502020202020204" pitchFamily="34" charset="0"/>
              </a:rPr>
              <a:t>Your </a:t>
            </a:r>
            <a:r>
              <a:rPr lang="en-US" sz="1100" b="1" dirty="0" smtClean="0">
                <a:solidFill>
                  <a:schemeClr val="tx1">
                    <a:lumMod val="75000"/>
                    <a:lumOff val="25000"/>
                  </a:schemeClr>
                </a:solidFill>
                <a:latin typeface="Century Gothic" panose="020B0502020202020204" pitchFamily="34" charset="0"/>
              </a:rPr>
              <a:t>child was sent home with the September reading </a:t>
            </a:r>
            <a:r>
              <a:rPr lang="en-US" sz="1100" b="1" dirty="0" smtClean="0">
                <a:solidFill>
                  <a:schemeClr val="tx1">
                    <a:lumMod val="75000"/>
                    <a:lumOff val="25000"/>
                  </a:schemeClr>
                </a:solidFill>
                <a:latin typeface="Century Gothic" panose="020B0502020202020204" pitchFamily="34" charset="0"/>
              </a:rPr>
              <a:t>challenge last week. </a:t>
            </a:r>
            <a:r>
              <a:rPr lang="en-US" sz="1100" b="1" dirty="0" smtClean="0">
                <a:solidFill>
                  <a:schemeClr val="tx1">
                    <a:lumMod val="75000"/>
                    <a:lumOff val="25000"/>
                  </a:schemeClr>
                </a:solidFill>
                <a:latin typeface="Century Gothic" panose="020B0502020202020204" pitchFamily="34" charset="0"/>
              </a:rPr>
              <a:t>This will be due </a:t>
            </a:r>
            <a:r>
              <a:rPr lang="en-US" sz="1100" b="1" dirty="0" smtClean="0">
                <a:solidFill>
                  <a:schemeClr val="tx1">
                    <a:lumMod val="75000"/>
                    <a:lumOff val="25000"/>
                  </a:schemeClr>
                </a:solidFill>
                <a:latin typeface="Century Gothic" panose="020B0502020202020204" pitchFamily="34" charset="0"/>
              </a:rPr>
              <a:t>September </a:t>
            </a:r>
            <a:r>
              <a:rPr lang="en-US" sz="1100" b="1" dirty="0" smtClean="0">
                <a:solidFill>
                  <a:schemeClr val="tx1">
                    <a:lumMod val="75000"/>
                    <a:lumOff val="25000"/>
                  </a:schemeClr>
                </a:solidFill>
                <a:latin typeface="Century Gothic" panose="020B0502020202020204" pitchFamily="34" charset="0"/>
              </a:rPr>
              <a:t>28</a:t>
            </a:r>
            <a:r>
              <a:rPr lang="en-US" sz="1100" b="1" baseline="30000" dirty="0" smtClean="0">
                <a:solidFill>
                  <a:schemeClr val="tx1">
                    <a:lumMod val="75000"/>
                    <a:lumOff val="25000"/>
                  </a:schemeClr>
                </a:solidFill>
                <a:latin typeface="Century Gothic" panose="020B0502020202020204" pitchFamily="34" charset="0"/>
              </a:rPr>
              <a:t>th</a:t>
            </a:r>
            <a:r>
              <a:rPr lang="en-US" sz="1100" b="1" dirty="0" smtClean="0">
                <a:solidFill>
                  <a:schemeClr val="tx1">
                    <a:lumMod val="75000"/>
                    <a:lumOff val="25000"/>
                  </a:schemeClr>
                </a:solidFill>
                <a:latin typeface="Century Gothic" panose="020B0502020202020204" pitchFamily="34" charset="0"/>
              </a:rPr>
              <a:t>, and is worth a total of 50 points in reading. If it is not completed, they will receive a zero in the gradebook!</a:t>
            </a:r>
          </a:p>
          <a:p>
            <a:pPr marL="285750" indent="-285750">
              <a:lnSpc>
                <a:spcPct val="150000"/>
              </a:lnSpc>
              <a:buFontTx/>
              <a:buChar char="-"/>
            </a:pPr>
            <a:r>
              <a:rPr lang="en-US" sz="1100" dirty="0" smtClean="0">
                <a:solidFill>
                  <a:schemeClr val="tx1">
                    <a:lumMod val="75000"/>
                    <a:lumOff val="25000"/>
                  </a:schemeClr>
                </a:solidFill>
                <a:latin typeface="Century Gothic" panose="020B0502020202020204" pitchFamily="34" charset="0"/>
              </a:rPr>
              <a:t>We will be having our first Social Studies test on Wednesday. We filled out the study guide together yesterday, and we will be reviewing Monday and Tuesday. Please make sure to help your child study for the test at home, especially with the vocabulary words. </a:t>
            </a:r>
            <a:r>
              <a:rPr lang="en-US" sz="1100" smtClean="0">
                <a:solidFill>
                  <a:schemeClr val="tx1">
                    <a:lumMod val="75000"/>
                    <a:lumOff val="25000"/>
                  </a:schemeClr>
                </a:solidFill>
                <a:latin typeface="Century Gothic" panose="020B0502020202020204" pitchFamily="34" charset="0"/>
              </a:rPr>
              <a:t>Thanks!</a:t>
            </a:r>
            <a:endParaRPr lang="en-US" sz="1100" dirty="0" smtClean="0">
              <a:solidFill>
                <a:schemeClr val="tx1">
                  <a:lumMod val="75000"/>
                  <a:lumOff val="25000"/>
                </a:schemeClr>
              </a:solidFill>
              <a:latin typeface="Century Gothic" panose="020B0502020202020204" pitchFamily="34" charset="0"/>
            </a:endParaRPr>
          </a:p>
          <a:p>
            <a:pPr marL="285750" indent="-285750">
              <a:lnSpc>
                <a:spcPct val="150000"/>
              </a:lnSpc>
              <a:buFontTx/>
              <a:buChar char="-"/>
            </a:pPr>
            <a:r>
              <a:rPr lang="en-US" sz="1100" b="1" dirty="0" smtClean="0">
                <a:solidFill>
                  <a:schemeClr val="tx1">
                    <a:lumMod val="75000"/>
                    <a:lumOff val="25000"/>
                  </a:schemeClr>
                </a:solidFill>
                <a:latin typeface="Century Gothic" panose="020B0502020202020204" pitchFamily="34" charset="0"/>
              </a:rPr>
              <a:t>If you have any questions, feel free to email me at hhowe@crestwood.k12.il.us</a:t>
            </a:r>
          </a:p>
        </p:txBody>
      </p:sp>
      <p:sp>
        <p:nvSpPr>
          <p:cNvPr id="8" name="Rectangle 7"/>
          <p:cNvSpPr/>
          <p:nvPr/>
        </p:nvSpPr>
        <p:spPr>
          <a:xfrm>
            <a:off x="4248150" y="3010933"/>
            <a:ext cx="2990850" cy="3781795"/>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lumMod val="75000"/>
                    <a:lumOff val="25000"/>
                  </a:schemeClr>
                </a:solidFill>
                <a:latin typeface="Century Gothic" panose="020B0502020202020204" pitchFamily="34" charset="0"/>
              </a:rPr>
              <a:t>Word Study:   </a:t>
            </a:r>
          </a:p>
          <a:p>
            <a:pPr marL="342900" indent="-342900">
              <a:spcBef>
                <a:spcPts val="600"/>
              </a:spcBef>
              <a:buAutoNum type="arabicPeriod"/>
            </a:pPr>
            <a:r>
              <a:rPr lang="en-US" sz="1500" dirty="0" smtClean="0">
                <a:solidFill>
                  <a:schemeClr val="tx1"/>
                </a:solidFill>
                <a:latin typeface="Century Gothic" panose="020B0502020202020204" pitchFamily="34" charset="0"/>
              </a:rPr>
              <a:t>splinters</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telegraph</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trail</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guided</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drifts</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temperature</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frozen</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howl</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postcard</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obey</a:t>
            </a:r>
            <a:endParaRPr lang="en-US" sz="1500" dirty="0" smtClean="0">
              <a:solidFill>
                <a:schemeClr val="tx1"/>
              </a:solidFill>
              <a:latin typeface="Century Gothic" panose="020B0502020202020204" pitchFamily="34" charset="0"/>
            </a:endParaRPr>
          </a:p>
        </p:txBody>
      </p:sp>
      <p:sp>
        <p:nvSpPr>
          <p:cNvPr id="9" name="Rectangle 8"/>
          <p:cNvSpPr/>
          <p:nvPr/>
        </p:nvSpPr>
        <p:spPr>
          <a:xfrm>
            <a:off x="4276725" y="6934200"/>
            <a:ext cx="2933700" cy="2762251"/>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lumMod val="75000"/>
                    <a:lumOff val="25000"/>
                  </a:schemeClr>
                </a:solidFill>
                <a:latin typeface="Century Gothic" panose="020B0502020202020204" pitchFamily="34" charset="0"/>
              </a:rPr>
              <a:t>Upcoming Tests/Events:</a:t>
            </a:r>
          </a:p>
          <a:p>
            <a:pPr>
              <a:lnSpc>
                <a:spcPct val="150000"/>
              </a:lnSpc>
            </a:pPr>
            <a:r>
              <a:rPr lang="en-US" sz="1300" b="1" dirty="0" smtClean="0">
                <a:solidFill>
                  <a:schemeClr val="tx1">
                    <a:lumMod val="75000"/>
                    <a:lumOff val="25000"/>
                  </a:schemeClr>
                </a:solidFill>
                <a:latin typeface="Century Gothic" panose="020B0502020202020204" pitchFamily="34" charset="0"/>
              </a:rPr>
              <a:t>Word Study</a:t>
            </a:r>
            <a:r>
              <a:rPr lang="en-US" sz="1300" dirty="0" smtClean="0">
                <a:solidFill>
                  <a:schemeClr val="tx1">
                    <a:lumMod val="75000"/>
                    <a:lumOff val="25000"/>
                  </a:schemeClr>
                </a:solidFill>
                <a:latin typeface="Century Gothic" panose="020B0502020202020204" pitchFamily="34" charset="0"/>
              </a:rPr>
              <a:t>: Friday, September </a:t>
            </a:r>
            <a:r>
              <a:rPr lang="en-US" sz="1300" dirty="0" smtClean="0">
                <a:solidFill>
                  <a:schemeClr val="tx1">
                    <a:lumMod val="75000"/>
                    <a:lumOff val="25000"/>
                  </a:schemeClr>
                </a:solidFill>
                <a:latin typeface="Century Gothic" panose="020B0502020202020204" pitchFamily="34" charset="0"/>
              </a:rPr>
              <a:t>21</a:t>
            </a:r>
            <a:r>
              <a:rPr lang="en-US" sz="1300" baseline="30000" dirty="0" smtClean="0">
                <a:solidFill>
                  <a:schemeClr val="tx1">
                    <a:lumMod val="75000"/>
                    <a:lumOff val="25000"/>
                  </a:schemeClr>
                </a:solidFill>
                <a:latin typeface="Century Gothic" panose="020B0502020202020204" pitchFamily="34" charset="0"/>
              </a:rPr>
              <a:t>st</a:t>
            </a:r>
            <a:r>
              <a:rPr lang="en-US" sz="1300" dirty="0" smtClean="0">
                <a:solidFill>
                  <a:schemeClr val="tx1">
                    <a:lumMod val="75000"/>
                    <a:lumOff val="25000"/>
                  </a:schemeClr>
                </a:solidFill>
                <a:latin typeface="Century Gothic" panose="020B0502020202020204" pitchFamily="34" charset="0"/>
              </a:rPr>
              <a:t>  </a:t>
            </a:r>
            <a:endParaRPr lang="en-US" sz="1300" dirty="0" smtClean="0">
              <a:solidFill>
                <a:schemeClr val="tx1">
                  <a:lumMod val="75000"/>
                  <a:lumOff val="25000"/>
                </a:schemeClr>
              </a:solidFill>
              <a:latin typeface="Century Gothic" panose="020B0502020202020204" pitchFamily="34" charset="0"/>
            </a:endParaRPr>
          </a:p>
          <a:p>
            <a:pPr>
              <a:lnSpc>
                <a:spcPct val="150000"/>
              </a:lnSpc>
            </a:pPr>
            <a:r>
              <a:rPr lang="en-US" sz="1300" b="1" dirty="0" smtClean="0">
                <a:solidFill>
                  <a:schemeClr val="tx1">
                    <a:lumMod val="75000"/>
                    <a:lumOff val="25000"/>
                  </a:schemeClr>
                </a:solidFill>
                <a:latin typeface="Century Gothic" panose="020B0502020202020204" pitchFamily="34" charset="0"/>
              </a:rPr>
              <a:t>Reading:</a:t>
            </a:r>
            <a:r>
              <a:rPr lang="en-US" sz="1300" dirty="0" smtClean="0">
                <a:solidFill>
                  <a:schemeClr val="tx1">
                    <a:lumMod val="75000"/>
                    <a:lumOff val="25000"/>
                  </a:schemeClr>
                </a:solidFill>
                <a:latin typeface="Century Gothic" panose="020B0502020202020204" pitchFamily="34" charset="0"/>
              </a:rPr>
              <a:t> Friday, </a:t>
            </a:r>
            <a:r>
              <a:rPr lang="en-US" sz="1300" dirty="0" smtClean="0">
                <a:solidFill>
                  <a:schemeClr val="tx1">
                    <a:lumMod val="75000"/>
                    <a:lumOff val="25000"/>
                  </a:schemeClr>
                </a:solidFill>
                <a:latin typeface="Century Gothic" panose="020B0502020202020204" pitchFamily="34" charset="0"/>
              </a:rPr>
              <a:t>September 21</a:t>
            </a:r>
            <a:r>
              <a:rPr lang="en-US" sz="1300" baseline="30000" dirty="0" smtClean="0">
                <a:solidFill>
                  <a:schemeClr val="tx1">
                    <a:lumMod val="75000"/>
                    <a:lumOff val="25000"/>
                  </a:schemeClr>
                </a:solidFill>
                <a:latin typeface="Century Gothic" panose="020B0502020202020204" pitchFamily="34" charset="0"/>
              </a:rPr>
              <a:t>st</a:t>
            </a:r>
            <a:r>
              <a:rPr lang="en-US" sz="1300" dirty="0" smtClean="0">
                <a:solidFill>
                  <a:schemeClr val="tx1">
                    <a:lumMod val="75000"/>
                    <a:lumOff val="25000"/>
                  </a:schemeClr>
                </a:solidFill>
                <a:latin typeface="Century Gothic" panose="020B0502020202020204" pitchFamily="34" charset="0"/>
              </a:rPr>
              <a:t> </a:t>
            </a:r>
            <a:endParaRPr lang="en-US" sz="1300" dirty="0" smtClean="0">
              <a:solidFill>
                <a:schemeClr val="tx1">
                  <a:lumMod val="75000"/>
                  <a:lumOff val="25000"/>
                </a:schemeClr>
              </a:solidFill>
              <a:latin typeface="Century Gothic" panose="020B0502020202020204" pitchFamily="34" charset="0"/>
            </a:endParaRPr>
          </a:p>
          <a:p>
            <a:pPr>
              <a:lnSpc>
                <a:spcPct val="150000"/>
              </a:lnSpc>
            </a:pPr>
            <a:r>
              <a:rPr lang="en-US" sz="1300" b="1" dirty="0" smtClean="0">
                <a:solidFill>
                  <a:schemeClr val="tx1">
                    <a:lumMod val="75000"/>
                    <a:lumOff val="25000"/>
                  </a:schemeClr>
                </a:solidFill>
                <a:latin typeface="Century Gothic" panose="020B0502020202020204" pitchFamily="34" charset="0"/>
              </a:rPr>
              <a:t>Social Studies: </a:t>
            </a:r>
            <a:r>
              <a:rPr lang="en-US" sz="1300" dirty="0" smtClean="0">
                <a:solidFill>
                  <a:schemeClr val="tx1">
                    <a:lumMod val="75000"/>
                    <a:lumOff val="25000"/>
                  </a:schemeClr>
                </a:solidFill>
                <a:latin typeface="Century Gothic" panose="020B0502020202020204" pitchFamily="34" charset="0"/>
              </a:rPr>
              <a:t>Wednesday</a:t>
            </a:r>
            <a:r>
              <a:rPr lang="en-US" sz="1300" dirty="0" smtClean="0">
                <a:solidFill>
                  <a:schemeClr val="tx1">
                    <a:lumMod val="75000"/>
                    <a:lumOff val="25000"/>
                  </a:schemeClr>
                </a:solidFill>
                <a:latin typeface="Century Gothic" panose="020B0502020202020204" pitchFamily="34" charset="0"/>
              </a:rPr>
              <a:t>, September </a:t>
            </a:r>
            <a:r>
              <a:rPr lang="en-US" sz="1300" dirty="0" smtClean="0">
                <a:solidFill>
                  <a:schemeClr val="tx1">
                    <a:lumMod val="75000"/>
                    <a:lumOff val="25000"/>
                  </a:schemeClr>
                </a:solidFill>
                <a:latin typeface="Century Gothic" panose="020B0502020202020204" pitchFamily="34" charset="0"/>
              </a:rPr>
              <a:t>19</a:t>
            </a:r>
            <a:r>
              <a:rPr lang="en-US" sz="1300" baseline="30000" dirty="0" smtClean="0">
                <a:solidFill>
                  <a:schemeClr val="tx1">
                    <a:lumMod val="75000"/>
                    <a:lumOff val="25000"/>
                  </a:schemeClr>
                </a:solidFill>
                <a:latin typeface="Century Gothic" panose="020B0502020202020204" pitchFamily="34" charset="0"/>
              </a:rPr>
              <a:t>th</a:t>
            </a:r>
            <a:endParaRPr lang="en-US" sz="1300" dirty="0">
              <a:solidFill>
                <a:schemeClr val="tx1">
                  <a:lumMod val="75000"/>
                  <a:lumOff val="25000"/>
                </a:schemeClr>
              </a:solidFill>
              <a:latin typeface="Century Gothic" panose="020B0502020202020204" pitchFamily="34" charset="0"/>
            </a:endParaRPr>
          </a:p>
          <a:p>
            <a:pPr>
              <a:lnSpc>
                <a:spcPct val="150000"/>
              </a:lnSpc>
            </a:pPr>
            <a:r>
              <a:rPr lang="en-US" sz="1300" b="1" dirty="0" smtClean="0">
                <a:solidFill>
                  <a:schemeClr val="tx1">
                    <a:lumMod val="75000"/>
                    <a:lumOff val="25000"/>
                  </a:schemeClr>
                </a:solidFill>
                <a:latin typeface="Century Gothic" panose="020B0502020202020204" pitchFamily="34" charset="0"/>
              </a:rPr>
              <a:t>STEM Assembly: </a:t>
            </a:r>
            <a:r>
              <a:rPr lang="en-US" sz="1300" dirty="0" smtClean="0">
                <a:solidFill>
                  <a:schemeClr val="tx1">
                    <a:lumMod val="75000"/>
                    <a:lumOff val="25000"/>
                  </a:schemeClr>
                </a:solidFill>
                <a:latin typeface="Century Gothic" panose="020B0502020202020204" pitchFamily="34" charset="0"/>
              </a:rPr>
              <a:t>Tues</a:t>
            </a:r>
            <a:r>
              <a:rPr lang="en-US" sz="1300" dirty="0" smtClean="0">
                <a:solidFill>
                  <a:schemeClr val="tx1">
                    <a:lumMod val="75000"/>
                    <a:lumOff val="25000"/>
                  </a:schemeClr>
                </a:solidFill>
                <a:latin typeface="Century Gothic" panose="020B0502020202020204" pitchFamily="34" charset="0"/>
              </a:rPr>
              <a:t>day</a:t>
            </a:r>
            <a:r>
              <a:rPr lang="en-US" sz="1300" dirty="0" smtClean="0">
                <a:solidFill>
                  <a:schemeClr val="tx1">
                    <a:lumMod val="75000"/>
                    <a:lumOff val="25000"/>
                  </a:schemeClr>
                </a:solidFill>
                <a:latin typeface="Century Gothic" panose="020B0502020202020204" pitchFamily="34" charset="0"/>
              </a:rPr>
              <a:t>, September </a:t>
            </a:r>
            <a:r>
              <a:rPr lang="en-US" sz="1300" dirty="0" smtClean="0">
                <a:solidFill>
                  <a:schemeClr val="tx1">
                    <a:lumMod val="75000"/>
                    <a:lumOff val="25000"/>
                  </a:schemeClr>
                </a:solidFill>
                <a:latin typeface="Century Gothic" panose="020B0502020202020204" pitchFamily="34" charset="0"/>
              </a:rPr>
              <a:t>25</a:t>
            </a:r>
            <a:r>
              <a:rPr lang="en-US" sz="1300" baseline="30000" dirty="0" smtClean="0">
                <a:solidFill>
                  <a:schemeClr val="tx1">
                    <a:lumMod val="75000"/>
                    <a:lumOff val="25000"/>
                  </a:schemeClr>
                </a:solidFill>
                <a:latin typeface="Century Gothic" panose="020B0502020202020204" pitchFamily="34" charset="0"/>
              </a:rPr>
              <a:t>th</a:t>
            </a:r>
            <a:endParaRPr lang="en-US" sz="1300" b="1" dirty="0" smtClean="0">
              <a:solidFill>
                <a:schemeClr val="tx1">
                  <a:lumMod val="75000"/>
                  <a:lumOff val="25000"/>
                </a:schemeClr>
              </a:solidFill>
              <a:latin typeface="Century Gothic" panose="020B0502020202020204" pitchFamily="34" charset="0"/>
            </a:endParaRPr>
          </a:p>
        </p:txBody>
      </p:sp>
      <p:sp>
        <p:nvSpPr>
          <p:cNvPr id="10" name="Oval 9"/>
          <p:cNvSpPr/>
          <p:nvPr/>
        </p:nvSpPr>
        <p:spPr>
          <a:xfrm>
            <a:off x="449760" y="304800"/>
            <a:ext cx="2306140" cy="23431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lumMod val="75000"/>
                    <a:lumOff val="25000"/>
                  </a:schemeClr>
                </a:solidFill>
                <a:latin typeface="Century Gothic" panose="020B0502020202020204" pitchFamily="34" charset="0"/>
              </a:rPr>
              <a:t>September</a:t>
            </a:r>
            <a:endParaRPr lang="en-US" sz="2000" dirty="0">
              <a:solidFill>
                <a:schemeClr val="tx1">
                  <a:lumMod val="75000"/>
                  <a:lumOff val="25000"/>
                </a:schemeClr>
              </a:solidFill>
              <a:latin typeface="Century Gothic" panose="020B0502020202020204" pitchFamily="34" charset="0"/>
            </a:endParaRPr>
          </a:p>
          <a:p>
            <a:pPr algn="ctr"/>
            <a:r>
              <a:rPr lang="en-US" sz="2000" dirty="0" smtClean="0">
                <a:solidFill>
                  <a:schemeClr val="tx1">
                    <a:lumMod val="75000"/>
                    <a:lumOff val="25000"/>
                  </a:schemeClr>
                </a:solidFill>
                <a:latin typeface="Century Gothic" panose="020B0502020202020204" pitchFamily="34" charset="0"/>
              </a:rPr>
              <a:t>2018</a:t>
            </a:r>
            <a:endParaRPr lang="en-US" sz="20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1601619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306</TotalTime>
  <Words>169</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Rodriguez</dc:creator>
  <cp:lastModifiedBy>Hannah Howe</cp:lastModifiedBy>
  <cp:revision>29</cp:revision>
  <cp:lastPrinted>2018-08-17T12:36:53Z</cp:lastPrinted>
  <dcterms:created xsi:type="dcterms:W3CDTF">2013-06-16T21:28:54Z</dcterms:created>
  <dcterms:modified xsi:type="dcterms:W3CDTF">2018-09-14T12:07:50Z</dcterms:modified>
</cp:coreProperties>
</file>