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3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69120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33283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7111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16E530-EE76-4D6C-ABAE-A4ECEB33EBCE}"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92477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6E530-EE76-4D6C-ABAE-A4ECEB33EBCE}" type="datetimeFigureOut">
              <a:rPr lang="en-US" smtClean="0"/>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6357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6E530-EE76-4D6C-ABAE-A4ECEB33EBCE}"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3311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16E530-EE76-4D6C-ABAE-A4ECEB33EBCE}" type="datetimeFigureOut">
              <a:rPr lang="en-US" smtClean="0"/>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244894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16E530-EE76-4D6C-ABAE-A4ECEB33EBCE}" type="datetimeFigureOut">
              <a:rPr lang="en-US" smtClean="0"/>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314181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E530-EE76-4D6C-ABAE-A4ECEB33EBCE}" type="datetimeFigureOut">
              <a:rPr lang="en-US" smtClean="0"/>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9676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74906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E530-EE76-4D6C-ABAE-A4ECEB33EBCE}" type="datetimeFigureOut">
              <a:rPr lang="en-US" smtClean="0"/>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BE36-A0F0-49BA-A78D-CD0546164ADC}" type="slidenum">
              <a:rPr lang="en-US" smtClean="0"/>
              <a:t>‹#›</a:t>
            </a:fld>
            <a:endParaRPr lang="en-US"/>
          </a:p>
        </p:txBody>
      </p:sp>
    </p:spTree>
    <p:extLst>
      <p:ext uri="{BB962C8B-B14F-4D97-AF65-F5344CB8AC3E}">
        <p14:creationId xmlns:p14="http://schemas.microsoft.com/office/powerpoint/2010/main" val="141914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D16E530-EE76-4D6C-ABAE-A4ECEB33EBCE}" type="datetimeFigureOut">
              <a:rPr lang="en-US" smtClean="0"/>
              <a:t>10/11/2018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7CDBE36-A0F0-49BA-A78D-CD0546164ADC}" type="slidenum">
              <a:rPr lang="en-US" smtClean="0"/>
              <a:t>‹#›</a:t>
            </a:fld>
            <a:endParaRPr lang="en-US"/>
          </a:p>
        </p:txBody>
      </p:sp>
    </p:spTree>
    <p:extLst>
      <p:ext uri="{BB962C8B-B14F-4D97-AF65-F5344CB8AC3E}">
        <p14:creationId xmlns:p14="http://schemas.microsoft.com/office/powerpoint/2010/main" val="25861642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50000" sy="50000" flip="none" algn="tl"/>
        </a:blipFill>
        <a:effectLst/>
      </p:bgPr>
    </p:bg>
    <p:spTree>
      <p:nvGrpSpPr>
        <p:cNvPr id="1" name=""/>
        <p:cNvGrpSpPr/>
        <p:nvPr/>
      </p:nvGrpSpPr>
      <p:grpSpPr>
        <a:xfrm>
          <a:off x="0" y="0"/>
          <a:ext cx="0" cy="0"/>
          <a:chOff x="0" y="0"/>
          <a:chExt cx="0" cy="0"/>
        </a:xfrm>
      </p:grpSpPr>
      <p:sp>
        <p:nvSpPr>
          <p:cNvPr id="6" name="Rectangle 5"/>
          <p:cNvSpPr/>
          <p:nvPr/>
        </p:nvSpPr>
        <p:spPr>
          <a:xfrm>
            <a:off x="1589584" y="304800"/>
            <a:ext cx="5636716" cy="23431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lumMod val="75000"/>
                    <a:lumOff val="25000"/>
                  </a:schemeClr>
                </a:solidFill>
                <a:latin typeface="Century Gothic" panose="020B0502020202020204" pitchFamily="34" charset="0"/>
              </a:rPr>
              <a:t>        Miss Howe’s</a:t>
            </a:r>
          </a:p>
          <a:p>
            <a:pPr algn="ctr"/>
            <a:r>
              <a:rPr lang="en-US" sz="3600" dirty="0" smtClean="0">
                <a:solidFill>
                  <a:schemeClr val="tx1">
                    <a:lumMod val="75000"/>
                    <a:lumOff val="25000"/>
                  </a:schemeClr>
                </a:solidFill>
                <a:latin typeface="Century Gothic" panose="020B0502020202020204" pitchFamily="34" charset="0"/>
              </a:rPr>
              <a:t> </a:t>
            </a:r>
          </a:p>
          <a:p>
            <a:pPr algn="ctr"/>
            <a:r>
              <a:rPr lang="en-US" sz="3600" dirty="0" smtClean="0">
                <a:solidFill>
                  <a:schemeClr val="tx1">
                    <a:lumMod val="75000"/>
                    <a:lumOff val="25000"/>
                  </a:schemeClr>
                </a:solidFill>
                <a:latin typeface="Century Gothic" panose="020B0502020202020204" pitchFamily="34" charset="0"/>
              </a:rPr>
              <a:t>       Classroom News</a:t>
            </a:r>
            <a:endParaRPr lang="en-US" sz="3600" dirty="0">
              <a:solidFill>
                <a:schemeClr val="tx1">
                  <a:lumMod val="75000"/>
                  <a:lumOff val="25000"/>
                </a:schemeClr>
              </a:solidFill>
              <a:latin typeface="Century Gothic" panose="020B0502020202020204" pitchFamily="34" charset="0"/>
            </a:endParaRPr>
          </a:p>
        </p:txBody>
      </p:sp>
      <p:pic>
        <p:nvPicPr>
          <p:cNvPr id="4" name="Picture 3"/>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152399" y="87128"/>
            <a:ext cx="2899769" cy="2923805"/>
          </a:xfrm>
          <a:prstGeom prst="rect">
            <a:avLst/>
          </a:prstGeom>
          <a:effectLst>
            <a:outerShdw blurRad="50800" dist="38100" dir="2700000" algn="tl" rotWithShape="0">
              <a:prstClr val="black">
                <a:alpha val="40000"/>
              </a:prstClr>
            </a:outerShdw>
          </a:effectLst>
        </p:spPr>
      </p:pic>
      <p:sp>
        <p:nvSpPr>
          <p:cNvPr id="7" name="Rectangle 6"/>
          <p:cNvSpPr/>
          <p:nvPr/>
        </p:nvSpPr>
        <p:spPr>
          <a:xfrm>
            <a:off x="449760" y="3010933"/>
            <a:ext cx="3486150" cy="668551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lumMod val="75000"/>
                    <a:lumOff val="25000"/>
                  </a:schemeClr>
                </a:solidFill>
                <a:latin typeface="Century Gothic" panose="020B0502020202020204" pitchFamily="34" charset="0"/>
              </a:rPr>
              <a:t>A Look At Next Week:</a:t>
            </a:r>
          </a:p>
          <a:p>
            <a:pPr marL="285750" indent="-285750">
              <a:lnSpc>
                <a:spcPct val="150000"/>
              </a:lnSpc>
              <a:buFontTx/>
              <a:buChar char="-"/>
            </a:pPr>
            <a:r>
              <a:rPr lang="en-US" sz="1100" b="1" dirty="0" smtClean="0">
                <a:solidFill>
                  <a:schemeClr val="tx1">
                    <a:lumMod val="75000"/>
                    <a:lumOff val="25000"/>
                  </a:schemeClr>
                </a:solidFill>
                <a:latin typeface="Century Gothic" panose="020B0502020202020204" pitchFamily="34" charset="0"/>
              </a:rPr>
              <a:t>The </a:t>
            </a:r>
            <a:r>
              <a:rPr lang="en-US" sz="1100" b="1" dirty="0" smtClean="0">
                <a:solidFill>
                  <a:schemeClr val="tx1">
                    <a:lumMod val="75000"/>
                    <a:lumOff val="25000"/>
                  </a:schemeClr>
                </a:solidFill>
                <a:latin typeface="Century Gothic" panose="020B0502020202020204" pitchFamily="34" charset="0"/>
              </a:rPr>
              <a:t>October reading challenge was sent home with your child last week. It will be due October 31</a:t>
            </a:r>
            <a:r>
              <a:rPr lang="en-US" sz="1100" b="1" baseline="30000" dirty="0" smtClean="0">
                <a:solidFill>
                  <a:schemeClr val="tx1">
                    <a:lumMod val="75000"/>
                    <a:lumOff val="25000"/>
                  </a:schemeClr>
                </a:solidFill>
                <a:latin typeface="Century Gothic" panose="020B0502020202020204" pitchFamily="34" charset="0"/>
              </a:rPr>
              <a:t>st</a:t>
            </a:r>
            <a:r>
              <a:rPr lang="en-US" sz="1100" b="1" dirty="0" smtClean="0">
                <a:solidFill>
                  <a:schemeClr val="tx1">
                    <a:lumMod val="75000"/>
                    <a:lumOff val="25000"/>
                  </a:schemeClr>
                </a:solidFill>
                <a:latin typeface="Century Gothic" panose="020B0502020202020204" pitchFamily="34" charset="0"/>
              </a:rPr>
              <a:t>, and it will be worth 60 points instead of 50 this time. This counts as a reading grade, so please make sure your child completes it!</a:t>
            </a:r>
            <a:endParaRPr lang="en-US" sz="1100" b="1" dirty="0" smtClean="0">
              <a:solidFill>
                <a:schemeClr val="tx1">
                  <a:lumMod val="75000"/>
                  <a:lumOff val="25000"/>
                </a:schemeClr>
              </a:solidFill>
              <a:latin typeface="Century Gothic" panose="020B0502020202020204" pitchFamily="34" charset="0"/>
            </a:endParaRPr>
          </a:p>
          <a:p>
            <a:pPr marL="285750" indent="-285750">
              <a:lnSpc>
                <a:spcPct val="150000"/>
              </a:lnSpc>
              <a:buFontTx/>
              <a:buChar char="-"/>
            </a:pPr>
            <a:r>
              <a:rPr lang="en-US" sz="1100" dirty="0" smtClean="0">
                <a:solidFill>
                  <a:schemeClr val="tx1">
                    <a:lumMod val="75000"/>
                    <a:lumOff val="25000"/>
                  </a:schemeClr>
                </a:solidFill>
                <a:latin typeface="Century Gothic" panose="020B0502020202020204" pitchFamily="34" charset="0"/>
              </a:rPr>
              <a:t>If your child is in my math class, their first test in math will be this coming Wednesday. Please help your child study for this test at home! We will be reviewing for a few days, but it is important for them to practice at home as well</a:t>
            </a:r>
            <a:r>
              <a:rPr lang="en-US" sz="1100" dirty="0" smtClean="0">
                <a:solidFill>
                  <a:schemeClr val="tx1">
                    <a:lumMod val="75000"/>
                    <a:lumOff val="25000"/>
                  </a:schemeClr>
                </a:solidFill>
                <a:latin typeface="Century Gothic" panose="020B0502020202020204" pitchFamily="34" charset="0"/>
              </a:rPr>
              <a:t>.</a:t>
            </a:r>
          </a:p>
          <a:p>
            <a:pPr marL="285750" indent="-285750">
              <a:lnSpc>
                <a:spcPct val="150000"/>
              </a:lnSpc>
              <a:buFontTx/>
              <a:buChar char="-"/>
            </a:pPr>
            <a:r>
              <a:rPr lang="en-US" sz="1100" b="1" dirty="0" smtClean="0">
                <a:solidFill>
                  <a:schemeClr val="tx1">
                    <a:lumMod val="75000"/>
                    <a:lumOff val="25000"/>
                  </a:schemeClr>
                </a:solidFill>
                <a:latin typeface="Century Gothic" panose="020B0502020202020204" pitchFamily="34" charset="0"/>
              </a:rPr>
              <a:t>If you have not switched over to my </a:t>
            </a:r>
            <a:r>
              <a:rPr lang="en-US" sz="1100" b="1" dirty="0" err="1" smtClean="0">
                <a:solidFill>
                  <a:schemeClr val="tx1">
                    <a:lumMod val="75000"/>
                    <a:lumOff val="25000"/>
                  </a:schemeClr>
                </a:solidFill>
                <a:latin typeface="Century Gothic" panose="020B0502020202020204" pitchFamily="34" charset="0"/>
              </a:rPr>
              <a:t>Bloomz</a:t>
            </a:r>
            <a:r>
              <a:rPr lang="en-US" sz="1100" b="1" dirty="0" smtClean="0">
                <a:solidFill>
                  <a:schemeClr val="tx1">
                    <a:lumMod val="75000"/>
                    <a:lumOff val="25000"/>
                  </a:schemeClr>
                </a:solidFill>
                <a:latin typeface="Century Gothic" panose="020B0502020202020204" pitchFamily="34" charset="0"/>
              </a:rPr>
              <a:t> page yet, please do so! I have a Parent/Teacher conference signup. My code is AV635E </a:t>
            </a:r>
          </a:p>
          <a:p>
            <a:pPr marL="285750" indent="-285750">
              <a:lnSpc>
                <a:spcPct val="150000"/>
              </a:lnSpc>
              <a:buFontTx/>
              <a:buChar char="-"/>
            </a:pPr>
            <a:r>
              <a:rPr lang="en-US" sz="1100" dirty="0" smtClean="0">
                <a:solidFill>
                  <a:schemeClr val="tx1">
                    <a:lumMod val="75000"/>
                    <a:lumOff val="25000"/>
                  </a:schemeClr>
                </a:solidFill>
                <a:latin typeface="Century Gothic" panose="020B0502020202020204" pitchFamily="34" charset="0"/>
              </a:rPr>
              <a:t>The Halloween party will be on Wednesday, October, 31</a:t>
            </a:r>
            <a:r>
              <a:rPr lang="en-US" sz="1100" baseline="30000" dirty="0" smtClean="0">
                <a:solidFill>
                  <a:schemeClr val="tx1">
                    <a:lumMod val="75000"/>
                    <a:lumOff val="25000"/>
                  </a:schemeClr>
                </a:solidFill>
                <a:latin typeface="Century Gothic" panose="020B0502020202020204" pitchFamily="34" charset="0"/>
              </a:rPr>
              <a:t>st</a:t>
            </a:r>
            <a:r>
              <a:rPr lang="en-US" sz="1100" dirty="0" smtClean="0">
                <a:solidFill>
                  <a:schemeClr val="tx1">
                    <a:lumMod val="75000"/>
                    <a:lumOff val="25000"/>
                  </a:schemeClr>
                </a:solidFill>
                <a:latin typeface="Century Gothic" panose="020B0502020202020204" pitchFamily="34" charset="0"/>
              </a:rPr>
              <a:t>. I will be putting a sign up sheet on </a:t>
            </a:r>
            <a:r>
              <a:rPr lang="en-US" sz="1100" dirty="0" err="1" smtClean="0">
                <a:solidFill>
                  <a:schemeClr val="tx1">
                    <a:lumMod val="75000"/>
                    <a:lumOff val="25000"/>
                  </a:schemeClr>
                </a:solidFill>
                <a:latin typeface="Century Gothic" panose="020B0502020202020204" pitchFamily="34" charset="0"/>
              </a:rPr>
              <a:t>Bloomz</a:t>
            </a:r>
            <a:r>
              <a:rPr lang="en-US" sz="1100" dirty="0" smtClean="0">
                <a:solidFill>
                  <a:schemeClr val="tx1">
                    <a:lumMod val="75000"/>
                    <a:lumOff val="25000"/>
                  </a:schemeClr>
                </a:solidFill>
                <a:latin typeface="Century Gothic" panose="020B0502020202020204" pitchFamily="34" charset="0"/>
              </a:rPr>
              <a:t> to bring in drinks, snacks, treat bags, and plates/napkins.</a:t>
            </a:r>
            <a:endParaRPr lang="en-US" sz="1100" dirty="0" smtClean="0">
              <a:solidFill>
                <a:schemeClr val="tx1">
                  <a:lumMod val="75000"/>
                  <a:lumOff val="25000"/>
                </a:schemeClr>
              </a:solidFill>
              <a:latin typeface="Century Gothic" panose="020B0502020202020204" pitchFamily="34" charset="0"/>
            </a:endParaRPr>
          </a:p>
          <a:p>
            <a:pPr marL="285750" indent="-285750">
              <a:lnSpc>
                <a:spcPct val="150000"/>
              </a:lnSpc>
              <a:buFontTx/>
              <a:buChar char="-"/>
            </a:pPr>
            <a:r>
              <a:rPr lang="en-US" sz="1100" b="1" dirty="0" smtClean="0">
                <a:solidFill>
                  <a:schemeClr val="tx1">
                    <a:lumMod val="75000"/>
                    <a:lumOff val="25000"/>
                  </a:schemeClr>
                </a:solidFill>
                <a:latin typeface="Century Gothic" panose="020B0502020202020204" pitchFamily="34" charset="0"/>
              </a:rPr>
              <a:t>If you have any questions, feel free to email me at hhowe@crestwood.k12.il.us</a:t>
            </a:r>
          </a:p>
        </p:txBody>
      </p:sp>
      <p:sp>
        <p:nvSpPr>
          <p:cNvPr id="8" name="Rectangle 7"/>
          <p:cNvSpPr/>
          <p:nvPr/>
        </p:nvSpPr>
        <p:spPr>
          <a:xfrm>
            <a:off x="4248150" y="3010933"/>
            <a:ext cx="2990850" cy="345336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lumMod val="75000"/>
                    <a:lumOff val="25000"/>
                  </a:schemeClr>
                </a:solidFill>
                <a:latin typeface="Century Gothic" panose="020B0502020202020204" pitchFamily="34" charset="0"/>
              </a:rPr>
              <a:t>Word Study:   </a:t>
            </a:r>
          </a:p>
          <a:p>
            <a:pPr marL="342900" indent="-342900">
              <a:spcBef>
                <a:spcPts val="600"/>
              </a:spcBef>
              <a:buAutoNum type="arabicPeriod"/>
            </a:pPr>
            <a:r>
              <a:rPr lang="en-US" sz="1500" dirty="0" smtClean="0">
                <a:solidFill>
                  <a:schemeClr val="tx1"/>
                </a:solidFill>
                <a:latin typeface="Century Gothic" panose="020B0502020202020204" pitchFamily="34" charset="0"/>
              </a:rPr>
              <a:t>stubborn</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darted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streak</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shouted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mumbled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grinned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firmly</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exploded</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grumble</a:t>
            </a:r>
            <a:endParaRPr lang="en-US" sz="1500" dirty="0" smtClean="0">
              <a:solidFill>
                <a:schemeClr val="tx1"/>
              </a:solidFill>
              <a:latin typeface="Century Gothic" panose="020B0502020202020204" pitchFamily="34" charset="0"/>
            </a:endParaRPr>
          </a:p>
          <a:p>
            <a:pPr marL="342900" indent="-342900">
              <a:spcBef>
                <a:spcPts val="600"/>
              </a:spcBef>
              <a:buAutoNum type="arabicPeriod"/>
            </a:pPr>
            <a:r>
              <a:rPr lang="en-US" sz="1500" dirty="0" smtClean="0">
                <a:solidFill>
                  <a:schemeClr val="tx1"/>
                </a:solidFill>
                <a:latin typeface="Century Gothic" panose="020B0502020202020204" pitchFamily="34" charset="0"/>
              </a:rPr>
              <a:t>languages</a:t>
            </a:r>
            <a:endParaRPr lang="en-US" sz="1500" dirty="0" smtClean="0">
              <a:solidFill>
                <a:schemeClr val="tx1"/>
              </a:solidFill>
              <a:latin typeface="Century Gothic" panose="020B0502020202020204" pitchFamily="34" charset="0"/>
            </a:endParaRPr>
          </a:p>
        </p:txBody>
      </p:sp>
      <p:sp>
        <p:nvSpPr>
          <p:cNvPr id="9" name="Rectangle 8"/>
          <p:cNvSpPr/>
          <p:nvPr/>
        </p:nvSpPr>
        <p:spPr>
          <a:xfrm>
            <a:off x="4276725" y="6553200"/>
            <a:ext cx="2933700" cy="33401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75000"/>
                    <a:lumOff val="25000"/>
                  </a:schemeClr>
                </a:solidFill>
                <a:latin typeface="Century Gothic" panose="020B0502020202020204" pitchFamily="34" charset="0"/>
              </a:rPr>
              <a:t>Upcoming Tests/Events:</a:t>
            </a:r>
          </a:p>
          <a:p>
            <a:pPr>
              <a:lnSpc>
                <a:spcPct val="150000"/>
              </a:lnSpc>
            </a:pPr>
            <a:r>
              <a:rPr lang="en-US" sz="1300" b="1" dirty="0" smtClean="0">
                <a:solidFill>
                  <a:schemeClr val="tx1">
                    <a:lumMod val="75000"/>
                    <a:lumOff val="25000"/>
                  </a:schemeClr>
                </a:solidFill>
                <a:latin typeface="Century Gothic" panose="020B0502020202020204" pitchFamily="34" charset="0"/>
              </a:rPr>
              <a:t>Word Study</a:t>
            </a:r>
            <a:r>
              <a:rPr lang="en-US" sz="1300" dirty="0" smtClean="0">
                <a:solidFill>
                  <a:schemeClr val="tx1">
                    <a:lumMod val="75000"/>
                    <a:lumOff val="25000"/>
                  </a:schemeClr>
                </a:solidFill>
                <a:latin typeface="Century Gothic" panose="020B0502020202020204" pitchFamily="34" charset="0"/>
              </a:rPr>
              <a:t>: Friday, </a:t>
            </a:r>
            <a:r>
              <a:rPr lang="en-US" sz="1300" dirty="0" smtClean="0">
                <a:solidFill>
                  <a:schemeClr val="tx1">
                    <a:lumMod val="75000"/>
                    <a:lumOff val="25000"/>
                  </a:schemeClr>
                </a:solidFill>
                <a:latin typeface="Century Gothic" panose="020B0502020202020204" pitchFamily="34" charset="0"/>
              </a:rPr>
              <a:t>October 19th</a:t>
            </a:r>
            <a:endParaRPr lang="en-US" sz="1300" dirty="0" smtClean="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Reading:</a:t>
            </a:r>
            <a:r>
              <a:rPr lang="en-US" sz="1300" dirty="0" smtClean="0">
                <a:solidFill>
                  <a:schemeClr val="tx1">
                    <a:lumMod val="75000"/>
                    <a:lumOff val="25000"/>
                  </a:schemeClr>
                </a:solidFill>
                <a:latin typeface="Century Gothic" panose="020B0502020202020204" pitchFamily="34" charset="0"/>
              </a:rPr>
              <a:t> Friday, </a:t>
            </a:r>
            <a:r>
              <a:rPr lang="en-US" sz="1300" dirty="0" smtClean="0">
                <a:solidFill>
                  <a:schemeClr val="tx1">
                    <a:lumMod val="75000"/>
                    <a:lumOff val="25000"/>
                  </a:schemeClr>
                </a:solidFill>
                <a:latin typeface="Century Gothic" panose="020B0502020202020204" pitchFamily="34" charset="0"/>
              </a:rPr>
              <a:t>October 19</a:t>
            </a:r>
            <a:r>
              <a:rPr lang="en-US" sz="1300" baseline="30000" dirty="0" smtClean="0">
                <a:solidFill>
                  <a:schemeClr val="tx1">
                    <a:lumMod val="75000"/>
                    <a:lumOff val="25000"/>
                  </a:schemeClr>
                </a:solidFill>
                <a:latin typeface="Century Gothic" panose="020B0502020202020204" pitchFamily="34" charset="0"/>
              </a:rPr>
              <a:t>th</a:t>
            </a:r>
            <a:r>
              <a:rPr lang="en-US" sz="1300" dirty="0" smtClean="0">
                <a:solidFill>
                  <a:schemeClr val="tx1">
                    <a:lumMod val="75000"/>
                    <a:lumOff val="25000"/>
                  </a:schemeClr>
                </a:solidFill>
                <a:latin typeface="Century Gothic" panose="020B0502020202020204" pitchFamily="34" charset="0"/>
              </a:rPr>
              <a:t> </a:t>
            </a:r>
            <a:endParaRPr lang="en-US" sz="1300" dirty="0" smtClean="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Reading</a:t>
            </a:r>
            <a:r>
              <a:rPr lang="en-US" sz="1300" b="1" dirty="0" smtClean="0">
                <a:solidFill>
                  <a:schemeClr val="tx1">
                    <a:lumMod val="75000"/>
                    <a:lumOff val="25000"/>
                  </a:schemeClr>
                </a:solidFill>
                <a:latin typeface="Century Gothic" panose="020B0502020202020204" pitchFamily="34" charset="0"/>
              </a:rPr>
              <a:t>: </a:t>
            </a:r>
            <a:r>
              <a:rPr lang="en-US" sz="1300" dirty="0" smtClean="0">
                <a:solidFill>
                  <a:schemeClr val="tx1">
                    <a:lumMod val="75000"/>
                    <a:lumOff val="25000"/>
                  </a:schemeClr>
                </a:solidFill>
                <a:latin typeface="Century Gothic" panose="020B0502020202020204" pitchFamily="34" charset="0"/>
              </a:rPr>
              <a:t>October </a:t>
            </a:r>
            <a:r>
              <a:rPr lang="en-US" sz="1300" dirty="0" smtClean="0">
                <a:solidFill>
                  <a:schemeClr val="tx1">
                    <a:lumMod val="75000"/>
                    <a:lumOff val="25000"/>
                  </a:schemeClr>
                </a:solidFill>
                <a:latin typeface="Century Gothic" panose="020B0502020202020204" pitchFamily="34" charset="0"/>
              </a:rPr>
              <a:t>reading challenge due, </a:t>
            </a:r>
            <a:r>
              <a:rPr lang="en-US" sz="1300" dirty="0" smtClean="0">
                <a:solidFill>
                  <a:schemeClr val="tx1">
                    <a:lumMod val="75000"/>
                    <a:lumOff val="25000"/>
                  </a:schemeClr>
                </a:solidFill>
                <a:latin typeface="Century Gothic" panose="020B0502020202020204" pitchFamily="34" charset="0"/>
              </a:rPr>
              <a:t>Wednesday, October 31</a:t>
            </a:r>
            <a:r>
              <a:rPr lang="en-US" sz="1300" baseline="30000" dirty="0" smtClean="0">
                <a:solidFill>
                  <a:schemeClr val="tx1">
                    <a:lumMod val="75000"/>
                    <a:lumOff val="25000"/>
                  </a:schemeClr>
                </a:solidFill>
                <a:latin typeface="Century Gothic" panose="020B0502020202020204" pitchFamily="34" charset="0"/>
              </a:rPr>
              <a:t>st</a:t>
            </a:r>
            <a:r>
              <a:rPr lang="en-US" sz="1300" dirty="0" smtClean="0">
                <a:solidFill>
                  <a:schemeClr val="tx1">
                    <a:lumMod val="75000"/>
                    <a:lumOff val="25000"/>
                  </a:schemeClr>
                </a:solidFill>
                <a:latin typeface="Century Gothic" panose="020B0502020202020204" pitchFamily="34" charset="0"/>
              </a:rPr>
              <a:t> </a:t>
            </a:r>
          </a:p>
          <a:p>
            <a:pPr>
              <a:lnSpc>
                <a:spcPct val="150000"/>
              </a:lnSpc>
            </a:pPr>
            <a:r>
              <a:rPr lang="en-US" sz="1300" b="1" dirty="0" smtClean="0">
                <a:solidFill>
                  <a:schemeClr val="tx1">
                    <a:lumMod val="75000"/>
                    <a:lumOff val="25000"/>
                  </a:schemeClr>
                </a:solidFill>
                <a:latin typeface="Century Gothic" panose="020B0502020202020204" pitchFamily="34" charset="0"/>
              </a:rPr>
              <a:t>Parent/Teacher Conferences: </a:t>
            </a:r>
            <a:r>
              <a:rPr lang="en-US" sz="1300" dirty="0" smtClean="0">
                <a:solidFill>
                  <a:schemeClr val="tx1">
                    <a:lumMod val="75000"/>
                    <a:lumOff val="25000"/>
                  </a:schemeClr>
                </a:solidFill>
                <a:latin typeface="Century Gothic" panose="020B0502020202020204" pitchFamily="34" charset="0"/>
              </a:rPr>
              <a:t>October 24</a:t>
            </a:r>
            <a:r>
              <a:rPr lang="en-US" sz="1300" baseline="30000" dirty="0" smtClean="0">
                <a:solidFill>
                  <a:schemeClr val="tx1">
                    <a:lumMod val="75000"/>
                    <a:lumOff val="25000"/>
                  </a:schemeClr>
                </a:solidFill>
                <a:latin typeface="Century Gothic" panose="020B0502020202020204" pitchFamily="34" charset="0"/>
              </a:rPr>
              <a:t>th</a:t>
            </a:r>
            <a:r>
              <a:rPr lang="en-US" sz="1300" dirty="0" smtClean="0">
                <a:solidFill>
                  <a:schemeClr val="tx1">
                    <a:lumMod val="75000"/>
                    <a:lumOff val="25000"/>
                  </a:schemeClr>
                </a:solidFill>
                <a:latin typeface="Century Gothic" panose="020B0502020202020204" pitchFamily="34" charset="0"/>
              </a:rPr>
              <a:t>/25</a:t>
            </a:r>
            <a:r>
              <a:rPr lang="en-US" sz="1300" baseline="30000" dirty="0" smtClean="0">
                <a:solidFill>
                  <a:schemeClr val="tx1">
                    <a:lumMod val="75000"/>
                    <a:lumOff val="25000"/>
                  </a:schemeClr>
                </a:solidFill>
                <a:latin typeface="Century Gothic" panose="020B0502020202020204" pitchFamily="34" charset="0"/>
              </a:rPr>
              <a:t>th</a:t>
            </a:r>
            <a:r>
              <a:rPr lang="en-US" sz="1300" dirty="0" smtClean="0">
                <a:solidFill>
                  <a:schemeClr val="tx1">
                    <a:lumMod val="75000"/>
                    <a:lumOff val="25000"/>
                  </a:schemeClr>
                </a:solidFill>
                <a:latin typeface="Century Gothic" panose="020B0502020202020204" pitchFamily="34" charset="0"/>
              </a:rPr>
              <a:t> (I have more times available if needed.)</a:t>
            </a:r>
            <a:endParaRPr lang="en-US" sz="1300" b="1" dirty="0" smtClean="0">
              <a:solidFill>
                <a:schemeClr val="tx1">
                  <a:lumMod val="75000"/>
                  <a:lumOff val="25000"/>
                </a:schemeClr>
              </a:solidFill>
              <a:latin typeface="Century Gothic" panose="020B0502020202020204" pitchFamily="34" charset="0"/>
            </a:endParaRPr>
          </a:p>
          <a:p>
            <a:pPr>
              <a:lnSpc>
                <a:spcPct val="150000"/>
              </a:lnSpc>
            </a:pPr>
            <a:r>
              <a:rPr lang="en-US" sz="1300" b="1" dirty="0" smtClean="0">
                <a:solidFill>
                  <a:schemeClr val="tx1">
                    <a:lumMod val="75000"/>
                    <a:lumOff val="25000"/>
                  </a:schemeClr>
                </a:solidFill>
                <a:latin typeface="Century Gothic" panose="020B0502020202020204" pitchFamily="34" charset="0"/>
              </a:rPr>
              <a:t>Halloween Parade/Party: </a:t>
            </a:r>
            <a:r>
              <a:rPr lang="en-US" sz="1300" dirty="0" smtClean="0">
                <a:solidFill>
                  <a:schemeClr val="tx1">
                    <a:lumMod val="75000"/>
                    <a:lumOff val="25000"/>
                  </a:schemeClr>
                </a:solidFill>
                <a:latin typeface="Century Gothic" panose="020B0502020202020204" pitchFamily="34" charset="0"/>
              </a:rPr>
              <a:t>October 31</a:t>
            </a:r>
            <a:r>
              <a:rPr lang="en-US" sz="1300" baseline="30000" dirty="0" smtClean="0">
                <a:solidFill>
                  <a:schemeClr val="tx1">
                    <a:lumMod val="75000"/>
                    <a:lumOff val="25000"/>
                  </a:schemeClr>
                </a:solidFill>
                <a:latin typeface="Century Gothic" panose="020B0502020202020204" pitchFamily="34" charset="0"/>
              </a:rPr>
              <a:t>st</a:t>
            </a:r>
            <a:r>
              <a:rPr lang="en-US" sz="1300" dirty="0" smtClean="0">
                <a:solidFill>
                  <a:schemeClr val="tx1">
                    <a:lumMod val="75000"/>
                    <a:lumOff val="25000"/>
                  </a:schemeClr>
                </a:solidFill>
                <a:latin typeface="Century Gothic" panose="020B0502020202020204" pitchFamily="34" charset="0"/>
              </a:rPr>
              <a:t> </a:t>
            </a:r>
            <a:endParaRPr lang="en-US" sz="1300" dirty="0" smtClean="0">
              <a:solidFill>
                <a:schemeClr val="tx1">
                  <a:lumMod val="75000"/>
                  <a:lumOff val="25000"/>
                </a:schemeClr>
              </a:solidFill>
              <a:latin typeface="Century Gothic" panose="020B0502020202020204" pitchFamily="34" charset="0"/>
            </a:endParaRPr>
          </a:p>
        </p:txBody>
      </p:sp>
      <p:sp>
        <p:nvSpPr>
          <p:cNvPr id="10" name="Oval 9"/>
          <p:cNvSpPr/>
          <p:nvPr/>
        </p:nvSpPr>
        <p:spPr>
          <a:xfrm>
            <a:off x="449760" y="304800"/>
            <a:ext cx="2306140" cy="23431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lumMod val="75000"/>
                    <a:lumOff val="25000"/>
                  </a:schemeClr>
                </a:solidFill>
                <a:latin typeface="Century Gothic" panose="020B0502020202020204" pitchFamily="34" charset="0"/>
              </a:rPr>
              <a:t>October</a:t>
            </a:r>
            <a:endParaRPr lang="en-US" sz="2000" dirty="0">
              <a:solidFill>
                <a:schemeClr val="tx1">
                  <a:lumMod val="75000"/>
                  <a:lumOff val="25000"/>
                </a:schemeClr>
              </a:solidFill>
              <a:latin typeface="Century Gothic" panose="020B0502020202020204" pitchFamily="34" charset="0"/>
            </a:endParaRPr>
          </a:p>
          <a:p>
            <a:pPr algn="ctr"/>
            <a:r>
              <a:rPr lang="en-US" sz="2000" dirty="0" smtClean="0">
                <a:solidFill>
                  <a:schemeClr val="tx1">
                    <a:lumMod val="75000"/>
                    <a:lumOff val="25000"/>
                  </a:schemeClr>
                </a:solidFill>
                <a:latin typeface="Century Gothic" panose="020B0502020202020204" pitchFamily="34" charset="0"/>
              </a:rPr>
              <a:t>2018</a:t>
            </a:r>
            <a:endParaRPr lang="en-US" sz="2000"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val="1601619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10425</TotalTime>
  <Words>251</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Rodriguez</dc:creator>
  <cp:lastModifiedBy>Hannah Howe</cp:lastModifiedBy>
  <cp:revision>35</cp:revision>
  <cp:lastPrinted>2018-09-14T12:36:32Z</cp:lastPrinted>
  <dcterms:created xsi:type="dcterms:W3CDTF">2013-06-16T21:28:54Z</dcterms:created>
  <dcterms:modified xsi:type="dcterms:W3CDTF">2018-10-11T12:28:32Z</dcterms:modified>
</cp:coreProperties>
</file>